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65"/>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86" r:id="rId21"/>
    <p:sldId id="10359" r:id="rId22"/>
    <p:sldId id="342" r:id="rId23"/>
    <p:sldId id="10362" r:id="rId24"/>
    <p:sldId id="10360" r:id="rId25"/>
    <p:sldId id="343" r:id="rId26"/>
    <p:sldId id="10363" r:id="rId27"/>
    <p:sldId id="10381" r:id="rId28"/>
    <p:sldId id="10382" r:id="rId29"/>
    <p:sldId id="10383" r:id="rId30"/>
    <p:sldId id="259" r:id="rId31"/>
    <p:sldId id="352" r:id="rId32"/>
    <p:sldId id="303" r:id="rId33"/>
    <p:sldId id="304" r:id="rId34"/>
    <p:sldId id="305" r:id="rId35"/>
    <p:sldId id="10361" r:id="rId36"/>
    <p:sldId id="302" r:id="rId37"/>
    <p:sldId id="320" r:id="rId38"/>
    <p:sldId id="322" r:id="rId39"/>
    <p:sldId id="321" r:id="rId40"/>
    <p:sldId id="316" r:id="rId41"/>
    <p:sldId id="10371" r:id="rId42"/>
    <p:sldId id="10372" r:id="rId43"/>
    <p:sldId id="10373" r:id="rId44"/>
    <p:sldId id="10374" r:id="rId45"/>
    <p:sldId id="10375" r:id="rId46"/>
    <p:sldId id="10376" r:id="rId47"/>
    <p:sldId id="10370" r:id="rId48"/>
    <p:sldId id="10378" r:id="rId49"/>
    <p:sldId id="10377" r:id="rId50"/>
    <p:sldId id="331" r:id="rId51"/>
    <p:sldId id="1582" r:id="rId52"/>
    <p:sldId id="336" r:id="rId53"/>
    <p:sldId id="338" r:id="rId54"/>
    <p:sldId id="10379" r:id="rId55"/>
    <p:sldId id="10364" r:id="rId56"/>
    <p:sldId id="10365" r:id="rId57"/>
    <p:sldId id="10367" r:id="rId58"/>
    <p:sldId id="10380" r:id="rId59"/>
    <p:sldId id="10366" r:id="rId60"/>
    <p:sldId id="10368" r:id="rId61"/>
    <p:sldId id="10384" r:id="rId62"/>
    <p:sldId id="10385" r:id="rId63"/>
    <p:sldId id="36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varScale="1">
        <p:scale>
          <a:sx n="99" d="100"/>
          <a:sy n="99" d="100"/>
        </p:scale>
        <p:origin x="120" y="6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viewProps" Target="view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3/11/2020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1043190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880579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2185658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42872999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8327969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24957003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534760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781587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4103727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158299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2483609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42</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3/11/2020 4:20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1297891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2575947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313087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3/11/2020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11/03/2020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au/product-categories/integration/"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hyperlink" Target="https://aka.ms/integration-white-pape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basic-enterprise-integration"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architecture/reference-architectures/enterprise-integration/queues-events" TargetMode="External"/><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15.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65.xml"/><Relationship Id="rId4" Type="http://schemas.openxmlformats.org/officeDocument/2006/relationships/image" Target="../media/image62.sv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1398505099"/>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GB" sz="1400" b="0" i="0" u="none" strike="noStrike" dirty="0">
                          <a:solidFill>
                            <a:srgbClr val="24292E"/>
                          </a:solidFill>
                          <a:effectLst/>
                          <a:latin typeface="Calibri "/>
                        </a:rPr>
                        <a:t>4</a:t>
                      </a:r>
                      <a:r>
                        <a:rPr lang="en-AU" sz="1400" b="0" i="0" u="none" strike="noStrike" dirty="0">
                          <a:solidFill>
                            <a:srgbClr val="24292E"/>
                          </a:solidFill>
                          <a:effectLst/>
                          <a:latin typeface="Calibri "/>
                        </a:rPr>
                        <a:t>5</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GB" sz="1400" b="0" i="0" u="none" strike="noStrike" dirty="0">
                          <a:solidFill>
                            <a:srgbClr val="24292E"/>
                          </a:solidFill>
                          <a:effectLst/>
                          <a:latin typeface="Calibri "/>
                        </a:rPr>
                        <a:t>1</a:t>
                      </a:r>
                      <a:r>
                        <a:rPr lang="en-AU" sz="1400" b="0" i="0" u="none" strike="noStrike" dirty="0">
                          <a:solidFill>
                            <a:srgbClr val="24292E"/>
                          </a:solidFill>
                          <a:effectLst/>
                          <a:latin typeface="Calibri "/>
                        </a:rPr>
                        <a:t>5</a:t>
                      </a:r>
                    </a:p>
                  </a:txBody>
                  <a:tcPr marL="6612" marR="6612" marT="6612" marB="0" anchor="ctr"/>
                </a:tc>
                <a:tc>
                  <a:txBody>
                    <a:bodyPr/>
                    <a:lstStyle/>
                    <a:p>
                      <a:pPr algn="ctr" fontAlgn="b"/>
                      <a:r>
                        <a:rPr lang="en-AU" sz="1400" u="none" strike="noStrike" dirty="0">
                          <a:effectLst/>
                        </a:rPr>
                        <a:t>10:00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60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11:30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1960185" y="148294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2210601752"/>
              </p:ext>
            </p:extLst>
          </p:nvPr>
        </p:nvGraphicFramePr>
        <p:xfrm>
          <a:off x="1960185" y="2158611"/>
          <a:ext cx="8271629" cy="3216442"/>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504226437"/>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9:00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u="none" strike="noStrike" dirty="0">
                          <a:effectLst/>
                        </a:rPr>
                        <a:t>Intro content and workshop discussion</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GB" sz="1400" b="0" i="0" u="none" strike="noStrike" dirty="0">
                          <a:solidFill>
                            <a:srgbClr val="24292E"/>
                          </a:solidFill>
                          <a:effectLst/>
                          <a:latin typeface="Calibri "/>
                        </a:rPr>
                        <a:t>Workshop cont.</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a:t>
                      </a: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cont.</a:t>
                      </a: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b"/>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r h="299647">
                <a:tc>
                  <a:txBody>
                    <a:bodyPr/>
                    <a:lstStyle/>
                    <a:p>
                      <a:pPr algn="l" fontAlgn="ctr"/>
                      <a:r>
                        <a:rPr lang="en-GB" sz="1400" b="0" i="0" u="none" strike="noStrike" dirty="0">
                          <a:solidFill>
                            <a:srgbClr val="24292E"/>
                          </a:solidFill>
                          <a:effectLst/>
                          <a:latin typeface="Calibri "/>
                        </a:rPr>
                        <a:t>Finish!</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GB" sz="1400" b="1" i="0" u="none" strike="noStrike" dirty="0">
                          <a:solidFill>
                            <a:srgbClr val="000000"/>
                          </a:solidFill>
                          <a:effectLst/>
                          <a:latin typeface="Calibri "/>
                        </a:rPr>
                        <a:t>4:00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701750544"/>
                  </a:ext>
                </a:extLst>
              </a:tr>
            </a:tbl>
          </a:graphicData>
        </a:graphic>
      </p:graphicFrame>
    </p:spTree>
    <p:extLst>
      <p:ext uri="{BB962C8B-B14F-4D97-AF65-F5344CB8AC3E}">
        <p14:creationId xmlns:p14="http://schemas.microsoft.com/office/powerpoint/2010/main" val="3327726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https://aka.ms/workshop-integration-patterns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What about Azure Integration Services?...</a:t>
            </a:r>
          </a:p>
        </p:txBody>
      </p:sp>
      <p:sp>
        <p:nvSpPr>
          <p:cNvPr id="3" name="Rectangle 2">
            <a:extLst>
              <a:ext uri="{FF2B5EF4-FFF2-40B4-BE49-F238E27FC236}">
                <a16:creationId xmlns:a16="http://schemas.microsoft.com/office/drawing/2014/main" id="{08C3FC3E-2DBE-41F8-BBA1-E3AA6AFBA690}"/>
              </a:ext>
            </a:extLst>
          </p:cNvPr>
          <p:cNvSpPr/>
          <p:nvPr/>
        </p:nvSpPr>
        <p:spPr>
          <a:xfrm>
            <a:off x="366435" y="1318943"/>
            <a:ext cx="10664320" cy="2246769"/>
          </a:xfrm>
          <a:prstGeom prst="rect">
            <a:avLst/>
          </a:prstGeom>
        </p:spPr>
        <p:txBody>
          <a:bodyPr wrap="square">
            <a:spAutoFit/>
          </a:bodyPr>
          <a:lstStyle/>
          <a:p>
            <a:r>
              <a:rPr lang="en-AU" sz="2800" dirty="0">
                <a:hlinkClick r:id="rId3"/>
              </a:rPr>
              <a:t>https://azure.microsoft.com/en-au/product-categories/integration/</a:t>
            </a:r>
            <a:endParaRPr lang="en-AU" sz="2800" dirty="0"/>
          </a:p>
          <a:p>
            <a:endParaRPr lang="en-AU" sz="2800" dirty="0"/>
          </a:p>
          <a:p>
            <a:r>
              <a:rPr lang="en-AU" sz="2800" dirty="0">
                <a:hlinkClick r:id="rId4"/>
              </a:rPr>
              <a:t>https://aka.ms/integration-white-paper</a:t>
            </a:r>
            <a:endParaRPr lang="en-AU" sz="2800" dirty="0"/>
          </a:p>
          <a:p>
            <a:endParaRPr lang="en-AU" sz="2800" dirty="0"/>
          </a:p>
          <a:p>
            <a:endParaRPr lang="en-AU" sz="2800" dirty="0"/>
          </a:p>
        </p:txBody>
      </p:sp>
    </p:spTree>
    <p:extLst>
      <p:ext uri="{BB962C8B-B14F-4D97-AF65-F5344CB8AC3E}">
        <p14:creationId xmlns:p14="http://schemas.microsoft.com/office/powerpoint/2010/main" val="1124019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&lt;proctor name&gt; - &lt;proctor title&gt;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https://docs.microsoft.com/en-us/azure/architecture/reference-architectures/enterprise-integration/basic-enterprise-integration</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1026" name="Picture 2" descr="Architecture diagram - Simple enterprise integration">
            <a:extLst>
              <a:ext uri="{FF2B5EF4-FFF2-40B4-BE49-F238E27FC236}">
                <a16:creationId xmlns:a16="http://schemas.microsoft.com/office/drawing/2014/main" id="{E7992544-E011-41DB-A13F-59CF07E47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6676" y="965914"/>
            <a:ext cx="8018319" cy="4823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652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76632"/>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Some reference architectures</a:t>
            </a:r>
          </a:p>
        </p:txBody>
      </p:sp>
      <p:sp>
        <p:nvSpPr>
          <p:cNvPr id="4" name="Title 1">
            <a:extLst>
              <a:ext uri="{FF2B5EF4-FFF2-40B4-BE49-F238E27FC236}">
                <a16:creationId xmlns:a16="http://schemas.microsoft.com/office/drawing/2014/main" id="{B00E6B78-0CB1-4D20-8999-0BE46A898AE6}"/>
              </a:ext>
            </a:extLst>
          </p:cNvPr>
          <p:cNvSpPr txBox="1">
            <a:spLocks/>
          </p:cNvSpPr>
          <p:nvPr/>
        </p:nvSpPr>
        <p:spPr>
          <a:xfrm>
            <a:off x="1984272" y="5788963"/>
            <a:ext cx="11655840" cy="899665"/>
          </a:xfrm>
          <a:prstGeom prst="rect">
            <a:avLst/>
          </a:prstGeom>
        </p:spPr>
        <p:txBody>
          <a:bodyPr vert="horz" wrap="square" lIns="146304" tIns="91440" rIns="146304" bIns="91440" rtlCol="0" anchor="t">
            <a:normAutofit lnSpcReduction="10000"/>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AU" sz="2800" dirty="0">
                <a:hlinkClick r:id="rId3"/>
              </a:rPr>
              <a:t>https://docs.microsoft.com/en-us/azure/architecture/reference-architectures/enterprise-integration/queues-events</a:t>
            </a:r>
            <a:endParaRPr lang="en-AU" sz="2800" dirty="0">
              <a:solidFill>
                <a:schemeClr val="tx1"/>
              </a:solidFill>
              <a:latin typeface="Segoe UI Light" panose="020B0502040204020203" pitchFamily="34" charset="0"/>
              <a:cs typeface="Segoe UI Light" panose="020B0502040204020203" pitchFamily="34" charset="0"/>
            </a:endParaRPr>
          </a:p>
        </p:txBody>
      </p:sp>
      <p:pic>
        <p:nvPicPr>
          <p:cNvPr id="2050" name="Picture 2" descr="Reference architecture for enterprise integration using queues and events">
            <a:extLst>
              <a:ext uri="{FF2B5EF4-FFF2-40B4-BE49-F238E27FC236}">
                <a16:creationId xmlns:a16="http://schemas.microsoft.com/office/drawing/2014/main" id="{7B08BD31-B095-47D8-8C3B-CD08628AB9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3042" y="907400"/>
            <a:ext cx="9144001" cy="4881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4718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338554"/>
          </a:xfrm>
          <a:prstGeom prst="rect">
            <a:avLst/>
          </a:prstGeom>
        </p:spPr>
        <p:txBody>
          <a:bodyPr wrap="square">
            <a:spAutoFit/>
          </a:bodyPr>
          <a:lstStyle/>
          <a:p>
            <a:r>
              <a:rPr lang="en-US" sz="1600" dirty="0">
                <a:latin typeface="Segoe UI Semilight" panose="020B0402040204020203" pitchFamily="34" charset="0"/>
                <a:cs typeface="Segoe UI Semilight" panose="020B0402040204020203" pitchFamily="34" charset="0"/>
              </a:rPr>
              <a:t>https://aka.ms/workshop-integration-case-study</a:t>
            </a: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https://aka.ms/workshop-integration-case-study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8302553" cy="503214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https://aka.ms/workshop-integration-case-study</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https://aka.ms/workshop-integration-case-study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6247864"/>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questions about the proposed solution. </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p>
          <a:p>
            <a:pPr marL="342900" lvl="0" indent="-342900">
              <a:buFont typeface="Arial" panose="020B0604020202020204" pitchFamily="34" charset="0"/>
              <a:buChar char="•"/>
            </a:pPr>
            <a:endParaRPr lang="en-US" sz="2000" strike="sngStrike" dirty="0">
              <a:latin typeface="Segoe UI Semilight" panose="020B0402040204020203" pitchFamily="34" charset="0"/>
              <a:cs typeface="Segoe UI Semilight" panose="020B0402040204020203" pitchFamily="34" charset="0"/>
            </a:endParaRPr>
          </a:p>
          <a:p>
            <a:r>
              <a:rPr lang="en-AU" sz="2000" b="1" u="sng" dirty="0"/>
              <a:t>https://aka.ms/workshop-integration-case-study  </a:t>
            </a:r>
          </a:p>
          <a:p>
            <a:pPr lvl="0"/>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532" y="111182"/>
            <a:ext cx="9012118" cy="6635635"/>
          </a:xfrm>
          <a:prstGeom prst="rect">
            <a:avLst/>
          </a:prstGeom>
        </p:spPr>
      </p:pic>
      <p:sp>
        <p:nvSpPr>
          <p:cNvPr id="3" name="Rectangle 2">
            <a:extLst>
              <a:ext uri="{FF2B5EF4-FFF2-40B4-BE49-F238E27FC236}">
                <a16:creationId xmlns:a16="http://schemas.microsoft.com/office/drawing/2014/main" id="{0FCE642A-F31E-405D-A9C5-383D1B88E8E7}"/>
              </a:ext>
            </a:extLst>
          </p:cNvPr>
          <p:cNvSpPr/>
          <p:nvPr/>
        </p:nvSpPr>
        <p:spPr>
          <a:xfrm>
            <a:off x="4436635" y="3244334"/>
            <a:ext cx="3318729" cy="369332"/>
          </a:xfrm>
          <a:prstGeom prst="rect">
            <a:avLst/>
          </a:prstGeom>
        </p:spPr>
        <p:txBody>
          <a:bodyPr wrap="none">
            <a:spAutoFit/>
          </a:bodyPr>
          <a:lstStyle/>
          <a:p>
            <a:r>
              <a:rPr lang="en-AU" dirty="0"/>
              <a:t>ABoatwright@bunnings.com.au</a:t>
            </a:r>
          </a:p>
        </p:txBody>
      </p:sp>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10796955" y="69704"/>
            <a:ext cx="676488" cy="1119472"/>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D25807A-05B9-4660-89E7-B8655977DC7B}"/>
              </a:ext>
            </a:extLst>
          </p:cNvPr>
          <p:cNvPicPr>
            <a:picLocks noChangeAspect="1"/>
          </p:cNvPicPr>
          <p:nvPr/>
        </p:nvPicPr>
        <p:blipFill>
          <a:blip r:embed="rId4"/>
          <a:stretch>
            <a:fillRect/>
          </a:stretch>
        </p:blipFill>
        <p:spPr>
          <a:xfrm>
            <a:off x="3136655" y="0"/>
            <a:ext cx="1962150" cy="6753225"/>
          </a:xfrm>
          <a:prstGeom prst="rect">
            <a:avLst/>
          </a:prstGeom>
        </p:spPr>
      </p:pic>
    </p:spTree>
    <p:extLst>
      <p:ext uri="{BB962C8B-B14F-4D97-AF65-F5344CB8AC3E}">
        <p14:creationId xmlns:p14="http://schemas.microsoft.com/office/powerpoint/2010/main" val="153838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9" name="Picture 8">
            <a:extLst>
              <a:ext uri="{FF2B5EF4-FFF2-40B4-BE49-F238E27FC236}">
                <a16:creationId xmlns:a16="http://schemas.microsoft.com/office/drawing/2014/main" id="{9A0CF90A-6066-4D60-B66D-DC8715A185DA}"/>
              </a:ext>
            </a:extLst>
          </p:cNvPr>
          <p:cNvPicPr>
            <a:picLocks noChangeAspect="1"/>
          </p:cNvPicPr>
          <p:nvPr/>
        </p:nvPicPr>
        <p:blipFill>
          <a:blip r:embed="rId4"/>
          <a:stretch>
            <a:fillRect/>
          </a:stretch>
        </p:blipFill>
        <p:spPr>
          <a:xfrm>
            <a:off x="3265746" y="69704"/>
            <a:ext cx="4355146"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125806" cy="140362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83679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1887" y="69704"/>
            <a:ext cx="2329392" cy="1715135"/>
          </a:xfrm>
          <a:prstGeom prst="rect">
            <a:avLst/>
          </a:prstGeom>
        </p:spPr>
      </p:pic>
      <p:pic>
        <p:nvPicPr>
          <p:cNvPr id="10" name="Picture 9">
            <a:extLst>
              <a:ext uri="{FF2B5EF4-FFF2-40B4-BE49-F238E27FC236}">
                <a16:creationId xmlns:a16="http://schemas.microsoft.com/office/drawing/2014/main" id="{F1FA3D6F-A75C-4D17-982B-2DC270C5AC89}"/>
              </a:ext>
            </a:extLst>
          </p:cNvPr>
          <p:cNvPicPr>
            <a:picLocks noChangeAspect="1"/>
          </p:cNvPicPr>
          <p:nvPr/>
        </p:nvPicPr>
        <p:blipFill>
          <a:blip r:embed="rId4"/>
          <a:stretch>
            <a:fillRect/>
          </a:stretch>
        </p:blipFill>
        <p:spPr>
          <a:xfrm>
            <a:off x="3039741" y="48654"/>
            <a:ext cx="6546689" cy="6858000"/>
          </a:xfrm>
          <a:prstGeom prst="rect">
            <a:avLst/>
          </a:prstGeom>
        </p:spPr>
      </p:pic>
      <p:sp>
        <p:nvSpPr>
          <p:cNvPr id="11" name="Oval 10">
            <a:extLst>
              <a:ext uri="{FF2B5EF4-FFF2-40B4-BE49-F238E27FC236}">
                <a16:creationId xmlns:a16="http://schemas.microsoft.com/office/drawing/2014/main" id="{A4F23152-E367-439B-9219-0E22066BBFBC}"/>
              </a:ext>
            </a:extLst>
          </p:cNvPr>
          <p:cNvSpPr/>
          <p:nvPr/>
        </p:nvSpPr>
        <p:spPr bwMode="auto">
          <a:xfrm>
            <a:off x="10796954" y="48654"/>
            <a:ext cx="1273583" cy="1242263"/>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85480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claim check</a:t>
            </a:r>
            <a:endParaRPr lang="en-US" sz="2800" dirty="0">
              <a:solidFill>
                <a:schemeClr val="tx1"/>
              </a:solidFill>
              <a:latin typeface="Segoe UI" panose="020B0502040204020203" pitchFamily="34" charset="0"/>
            </a:endParaRPr>
          </a:p>
        </p:txBody>
      </p:sp>
      <p:pic>
        <p:nvPicPr>
          <p:cNvPr id="7" name="Picture 6" descr="A picture containing screenshot&#10;&#10;Description automatically generated">
            <a:extLst>
              <a:ext uri="{FF2B5EF4-FFF2-40B4-BE49-F238E27FC236}">
                <a16:creationId xmlns:a16="http://schemas.microsoft.com/office/drawing/2014/main" id="{C8346C7E-590D-405C-BD4E-5F2AC581E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80" y="1423987"/>
            <a:ext cx="8171205" cy="2792271"/>
          </a:xfrm>
          <a:prstGeom prst="rect">
            <a:avLst/>
          </a:prstGeom>
        </p:spPr>
      </p:pic>
      <p:pic>
        <p:nvPicPr>
          <p:cNvPr id="3" name="Picture 2">
            <a:extLst>
              <a:ext uri="{FF2B5EF4-FFF2-40B4-BE49-F238E27FC236}">
                <a16:creationId xmlns:a16="http://schemas.microsoft.com/office/drawing/2014/main" id="{10F6F450-8364-47D9-A99C-F0B807CC1BCA}"/>
              </a:ext>
            </a:extLst>
          </p:cNvPr>
          <p:cNvPicPr>
            <a:picLocks noChangeAspect="1"/>
          </p:cNvPicPr>
          <p:nvPr/>
        </p:nvPicPr>
        <p:blipFill>
          <a:blip r:embed="rId4"/>
          <a:stretch>
            <a:fillRect/>
          </a:stretch>
        </p:blipFill>
        <p:spPr>
          <a:xfrm>
            <a:off x="8617194" y="1423987"/>
            <a:ext cx="3486150" cy="3171825"/>
          </a:xfrm>
          <a:prstGeom prst="rect">
            <a:avLst/>
          </a:prstGeom>
        </p:spPr>
      </p:pic>
    </p:spTree>
    <p:extLst>
      <p:ext uri="{BB962C8B-B14F-4D97-AF65-F5344CB8AC3E}">
        <p14:creationId xmlns:p14="http://schemas.microsoft.com/office/powerpoint/2010/main" val="2624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Employee/payroll pattern implem</a:t>
            </a:r>
            <a:r>
              <a:rPr lang="en-US" sz="2800" dirty="0">
                <a:solidFill>
                  <a:schemeClr val="tx1"/>
                </a:solidFill>
              </a:rPr>
              <a:t>ented – message/event router</a:t>
            </a:r>
            <a:endParaRPr lang="en-US" sz="2800" dirty="0">
              <a:solidFill>
                <a:schemeClr val="tx1"/>
              </a:solidFill>
              <a:latin typeface="Segoe UI" panose="020B0502040204020203"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8AF9AB64-459E-4D56-AD0C-8100B96ADD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099" y="878253"/>
            <a:ext cx="7178872" cy="5897955"/>
          </a:xfrm>
          <a:prstGeom prst="rect">
            <a:avLst/>
          </a:prstGeom>
        </p:spPr>
      </p:pic>
      <p:pic>
        <p:nvPicPr>
          <p:cNvPr id="3" name="Picture 2">
            <a:extLst>
              <a:ext uri="{FF2B5EF4-FFF2-40B4-BE49-F238E27FC236}">
                <a16:creationId xmlns:a16="http://schemas.microsoft.com/office/drawing/2014/main" id="{09DFDD31-6240-4354-8EDA-3BF3A69D11F5}"/>
              </a:ext>
            </a:extLst>
          </p:cNvPr>
          <p:cNvPicPr>
            <a:picLocks noChangeAspect="1"/>
          </p:cNvPicPr>
          <p:nvPr/>
        </p:nvPicPr>
        <p:blipFill>
          <a:blip r:embed="rId4"/>
          <a:stretch>
            <a:fillRect/>
          </a:stretch>
        </p:blipFill>
        <p:spPr>
          <a:xfrm>
            <a:off x="8875835" y="962390"/>
            <a:ext cx="1333500" cy="4810125"/>
          </a:xfrm>
          <a:prstGeom prst="rect">
            <a:avLst/>
          </a:prstGeom>
        </p:spPr>
      </p:pic>
    </p:spTree>
    <p:extLst>
      <p:ext uri="{BB962C8B-B14F-4D97-AF65-F5344CB8AC3E}">
        <p14:creationId xmlns:p14="http://schemas.microsoft.com/office/powerpoint/2010/main" val="34734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9091147" y="527124"/>
            <a:ext cx="1580440" cy="1420011"/>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DE9274C5-C4D0-44E1-9FF8-BFD0E960116A}"/>
              </a:ext>
            </a:extLst>
          </p:cNvPr>
          <p:cNvPicPr>
            <a:picLocks noChangeAspect="1"/>
          </p:cNvPicPr>
          <p:nvPr/>
        </p:nvPicPr>
        <p:blipFill>
          <a:blip r:embed="rId4"/>
          <a:stretch>
            <a:fillRect/>
          </a:stretch>
        </p:blipFill>
        <p:spPr>
          <a:xfrm>
            <a:off x="1857984" y="890803"/>
            <a:ext cx="6292155" cy="5677686"/>
          </a:xfrm>
          <a:prstGeom prst="rect">
            <a:avLst/>
          </a:prstGeom>
        </p:spPr>
      </p:pic>
    </p:spTree>
    <p:extLst>
      <p:ext uri="{BB962C8B-B14F-4D97-AF65-F5344CB8AC3E}">
        <p14:creationId xmlns:p14="http://schemas.microsoft.com/office/powerpoint/2010/main" val="240469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273562" y="219808"/>
            <a:ext cx="1485900" cy="155623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7555A200-7C8F-4F6D-8915-3375C0D1438B}"/>
              </a:ext>
            </a:extLst>
          </p:cNvPr>
          <p:cNvPicPr>
            <a:picLocks noChangeAspect="1"/>
          </p:cNvPicPr>
          <p:nvPr/>
        </p:nvPicPr>
        <p:blipFill>
          <a:blip r:embed="rId4"/>
          <a:stretch>
            <a:fillRect/>
          </a:stretch>
        </p:blipFill>
        <p:spPr>
          <a:xfrm>
            <a:off x="2432538" y="825536"/>
            <a:ext cx="5665737" cy="5838825"/>
          </a:xfrm>
          <a:prstGeom prst="rect">
            <a:avLst/>
          </a:prstGeom>
        </p:spPr>
      </p:pic>
    </p:spTree>
    <p:extLst>
      <p:ext uri="{BB962C8B-B14F-4D97-AF65-F5344CB8AC3E}">
        <p14:creationId xmlns:p14="http://schemas.microsoft.com/office/powerpoint/2010/main" val="174127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Legacy payroll pattern implem</a:t>
            </a:r>
            <a:r>
              <a:rPr lang="en-US" sz="2800" dirty="0">
                <a:solidFill>
                  <a:schemeClr val="tx1"/>
                </a:solidFill>
              </a:rPr>
              <a:t>ented – mapper</a:t>
            </a:r>
            <a:endParaRPr lang="en-US" sz="2800"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358090BC-F6C3-483B-B4D4-603180E908A1}"/>
              </a:ext>
            </a:extLst>
          </p:cNvPr>
          <p:cNvPicPr>
            <a:picLocks noChangeAspect="1"/>
          </p:cNvPicPr>
          <p:nvPr/>
        </p:nvPicPr>
        <p:blipFill>
          <a:blip r:embed="rId3"/>
          <a:stretch>
            <a:fillRect/>
          </a:stretch>
        </p:blipFill>
        <p:spPr>
          <a:xfrm>
            <a:off x="2104824" y="2055102"/>
            <a:ext cx="7982351" cy="2908823"/>
          </a:xfrm>
          <a:prstGeom prst="rect">
            <a:avLst/>
          </a:prstGeom>
        </p:spPr>
      </p:pic>
    </p:spTree>
    <p:extLst>
      <p:ext uri="{BB962C8B-B14F-4D97-AF65-F5344CB8AC3E}">
        <p14:creationId xmlns:p14="http://schemas.microsoft.com/office/powerpoint/2010/main" val="901016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888433"/>
            <a:ext cx="8964185" cy="1793090"/>
          </a:xfrm>
        </p:spPr>
        <p:txBody>
          <a:bodyPr>
            <a:noAutofit/>
          </a:bodyPr>
          <a:lstStyle/>
          <a:p>
            <a:r>
              <a:rPr lang="en-US" sz="2800" dirty="0">
                <a:solidFill>
                  <a:schemeClr val="tx1"/>
                </a:solidFill>
                <a:cs typeface="Segoe UI" panose="020B0502040204020203" pitchFamily="34" charset="0"/>
              </a:rPr>
              <a:t>One solution cont.</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sp>
        <p:nvSpPr>
          <p:cNvPr id="3" name="Text Placeholder 2">
            <a:extLst>
              <a:ext uri="{FF2B5EF4-FFF2-40B4-BE49-F238E27FC236}">
                <a16:creationId xmlns:a16="http://schemas.microsoft.com/office/drawing/2014/main" id="{BB2F68EC-90EC-40DF-8944-561B4A014F75}"/>
              </a:ext>
            </a:extLst>
          </p:cNvPr>
          <p:cNvSpPr>
            <a:spLocks noGrp="1"/>
          </p:cNvSpPr>
          <p:nvPr>
            <p:ph type="body" sz="quarter" idx="12"/>
          </p:nvPr>
        </p:nvSpPr>
        <p:spPr>
          <a:xfrm>
            <a:off x="155001" y="1689236"/>
            <a:ext cx="7171337" cy="1792326"/>
          </a:xfrm>
        </p:spPr>
        <p:txBody>
          <a:bodyPr/>
          <a:lstStyle/>
          <a:p>
            <a:pPr marL="457200" indent="-457200">
              <a:buFontTx/>
              <a:buChar char="-"/>
            </a:pPr>
            <a:r>
              <a:rPr lang="en-US" dirty="0"/>
              <a:t>3</a:t>
            </a:r>
            <a:r>
              <a:rPr lang="en-US" baseline="30000" dirty="0"/>
              <a:t>rd</a:t>
            </a:r>
            <a:r>
              <a:rPr lang="en-US" dirty="0"/>
              <a:t> party provider managed API</a:t>
            </a:r>
          </a:p>
          <a:p>
            <a:pPr marL="457200" indent="-457200">
              <a:buFontTx/>
              <a:buChar char="-"/>
            </a:pPr>
            <a:r>
              <a:rPr lang="en-US" dirty="0"/>
              <a:t>Dynamics events into event-grid</a:t>
            </a:r>
            <a:endParaRPr lang="en-AU" dirty="0"/>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60055" y="289511"/>
            <a:ext cx="3562705" cy="2623225"/>
          </a:xfrm>
          <a:prstGeom prst="rect">
            <a:avLst/>
          </a:prstGeom>
        </p:spPr>
      </p:pic>
      <p:sp>
        <p:nvSpPr>
          <p:cNvPr id="6" name="Oval 5">
            <a:extLst>
              <a:ext uri="{FF2B5EF4-FFF2-40B4-BE49-F238E27FC236}">
                <a16:creationId xmlns:a16="http://schemas.microsoft.com/office/drawing/2014/main" id="{182557C9-262E-4E49-A829-1D9394DB9E2E}"/>
              </a:ext>
            </a:extLst>
          </p:cNvPr>
          <p:cNvSpPr/>
          <p:nvPr/>
        </p:nvSpPr>
        <p:spPr bwMode="auto">
          <a:xfrm>
            <a:off x="8115301" y="2057400"/>
            <a:ext cx="3349868" cy="1055999"/>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CB3747D2-C464-4144-85A5-D228EA914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5714" y="2880734"/>
            <a:ext cx="4524341" cy="3717068"/>
          </a:xfrm>
          <a:prstGeom prst="rect">
            <a:avLst/>
          </a:prstGeom>
        </p:spPr>
      </p:pic>
      <p:sp>
        <p:nvSpPr>
          <p:cNvPr id="8" name="Oval 7">
            <a:extLst>
              <a:ext uri="{FF2B5EF4-FFF2-40B4-BE49-F238E27FC236}">
                <a16:creationId xmlns:a16="http://schemas.microsoft.com/office/drawing/2014/main" id="{CE02A742-1D09-49AD-9A04-A98B01E944CE}"/>
              </a:ext>
            </a:extLst>
          </p:cNvPr>
          <p:cNvSpPr/>
          <p:nvPr/>
        </p:nvSpPr>
        <p:spPr bwMode="auto">
          <a:xfrm>
            <a:off x="3663504" y="3387523"/>
            <a:ext cx="1597516" cy="2703490"/>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AU"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94105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rPr>
              <a:t>PIM, conditional access etc.</a:t>
            </a:r>
            <a:endParaRPr lang="en-US" sz="3600" dirty="0">
              <a:solidFill>
                <a:schemeClr val="tx1"/>
              </a:solidFill>
              <a:latin typeface="+mj-lt"/>
            </a:endParaRPr>
          </a:p>
          <a:p>
            <a:endParaRPr lang="en-US" sz="3600" dirty="0">
              <a:solidFill>
                <a:schemeClr val="tx1"/>
              </a:solidFill>
            </a:endParaRPr>
          </a:p>
          <a:p>
            <a:r>
              <a:rPr lang="en-US" sz="3600" dirty="0">
                <a:solidFill>
                  <a:schemeClr val="tx1"/>
                </a:solidFill>
                <a:latin typeface="+mj-lt"/>
              </a:rPr>
              <a:t>Apply to any of the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00D5E9F-1F00-4A2A-9732-E668B22B4A5E}"/>
              </a:ext>
            </a:extLst>
          </p:cNvPr>
          <p:cNvSpPr>
            <a:spLocks noGrp="1"/>
          </p:cNvSpPr>
          <p:nvPr>
            <p:ph type="title"/>
          </p:nvPr>
        </p:nvSpPr>
        <p:spPr>
          <a:xfrm>
            <a:off x="269240" y="3010840"/>
            <a:ext cx="4795873" cy="836319"/>
          </a:xfrm>
        </p:spPr>
        <p:txBody>
          <a:bodyPr/>
          <a:lstStyle/>
          <a:p>
            <a:r>
              <a:rPr lang="en-US" dirty="0"/>
              <a:t>Questions?...</a:t>
            </a:r>
            <a:endParaRPr lang="en-AU" dirty="0"/>
          </a:p>
        </p:txBody>
      </p:sp>
      <p:sp>
        <p:nvSpPr>
          <p:cNvPr id="8" name="Picture Placeholder 7">
            <a:extLst>
              <a:ext uri="{FF2B5EF4-FFF2-40B4-BE49-F238E27FC236}">
                <a16:creationId xmlns:a16="http://schemas.microsoft.com/office/drawing/2014/main" id="{7C14DC28-0646-4CC3-AAA0-8C8387AFBABF}"/>
              </a:ext>
            </a:extLst>
          </p:cNvPr>
          <p:cNvSpPr>
            <a:spLocks noGrp="1"/>
          </p:cNvSpPr>
          <p:nvPr>
            <p:ph type="pic" sz="quarter" idx="10"/>
          </p:nvPr>
        </p:nvSpPr>
        <p:spPr/>
      </p:sp>
    </p:spTree>
    <p:extLst>
      <p:ext uri="{BB962C8B-B14F-4D97-AF65-F5344CB8AC3E}">
        <p14:creationId xmlns:p14="http://schemas.microsoft.com/office/powerpoint/2010/main" val="2892692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below (or something different!).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Or use this?</a:t>
            </a:r>
            <a:endParaRPr lang="en-AU" sz="2000" b="1" dirty="0">
              <a:cs typeface="Segoe UI Semilight" panose="020B0402040204020203" pitchFamily="34" charset="0"/>
            </a:endParaRPr>
          </a:p>
        </p:txBody>
      </p:sp>
      <p:pic>
        <p:nvPicPr>
          <p:cNvPr id="3" name="Picture 2" descr="source: reddit">
            <a:extLst>
              <a:ext uri="{FF2B5EF4-FFF2-40B4-BE49-F238E27FC236}">
                <a16:creationId xmlns:a16="http://schemas.microsoft.com/office/drawing/2014/main" id="{8575AB37-CF12-47CA-88EE-73CD55D84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580" y="1126900"/>
            <a:ext cx="6792032" cy="52545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EBC7573-D2C7-4812-BE0D-29B82468FB25}"/>
              </a:ext>
            </a:extLst>
          </p:cNvPr>
          <p:cNvSpPr txBox="1"/>
          <p:nvPr/>
        </p:nvSpPr>
        <p:spPr>
          <a:xfrm>
            <a:off x="2746486" y="6381481"/>
            <a:ext cx="11494161" cy="572464"/>
          </a:xfrm>
          <a:prstGeom prst="rect">
            <a:avLst/>
          </a:prstGeom>
          <a:noFill/>
        </p:spPr>
        <p:txBody>
          <a:bodyPr wrap="square" lIns="182880" tIns="146304" rIns="182880" bIns="146304" rtlCol="0">
            <a:spAutoFit/>
          </a:bodyPr>
          <a:lstStyle/>
          <a:p>
            <a:pPr>
              <a:lnSpc>
                <a:spcPct val="90000"/>
              </a:lnSpc>
              <a:spcAft>
                <a:spcPts val="600"/>
              </a:spcAft>
            </a:pPr>
            <a:r>
              <a:rPr lang="en-GB" sz="2000" b="1" dirty="0">
                <a:cs typeface="Segoe UI Semilight" panose="020B0402040204020203" pitchFamily="34" charset="0"/>
              </a:rPr>
              <a:t>Source: www.nlymbery.com.au</a:t>
            </a:r>
            <a:endParaRPr lang="en-AU" sz="2000" b="1" dirty="0">
              <a:cs typeface="Segoe UI Semilight" panose="020B0402040204020203" pitchFamily="34" charset="0"/>
            </a:endParaRPr>
          </a:p>
        </p:txBody>
      </p:sp>
    </p:spTree>
    <p:extLst>
      <p:ext uri="{BB962C8B-B14F-4D97-AF65-F5344CB8AC3E}">
        <p14:creationId xmlns:p14="http://schemas.microsoft.com/office/powerpoint/2010/main" val="229727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logical design – 60 minutes (</a:t>
            </a:r>
            <a:r>
              <a:rPr lang="en-US" sz="4400" b="1">
                <a:solidFill>
                  <a:schemeClr val="tx1"/>
                </a:solidFill>
                <a:latin typeface="Segoe UI Light" panose="020B0502040204020203" pitchFamily="34" charset="0"/>
                <a:cs typeface="Segoe UI Light" panose="020B0502040204020203" pitchFamily="34" charset="0"/>
              </a:rPr>
              <a:t>optionalish)</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How can Microsoft help?</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472129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Blah</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Azure specialists – &lt;local STU resources here&gt;</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CSA – post-delivery architects providing support &lt;Local CSU people&gt;</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Fasttrack – direct engineering support for qualified project</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Next steps: reach out and give Microsoft a call!</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&lt;local specialist email/contact&gt;</a:t>
            </a:r>
          </a:p>
          <a:p>
            <a:pPr marL="342900" indent="-342900">
              <a:lnSpc>
                <a:spcPct val="90000"/>
              </a:lnSpc>
              <a:spcAft>
                <a:spcPts val="600"/>
              </a:spcAft>
              <a:buFont typeface="Arial" panose="020B0604020202020204" pitchFamily="34" charset="0"/>
              <a:buChar char="•"/>
            </a:pPr>
            <a:r>
              <a:rPr lang="en-GB" sz="2400" dirty="0">
                <a:gradFill>
                  <a:gsLst>
                    <a:gs pos="2917">
                      <a:schemeClr val="tx1"/>
                    </a:gs>
                    <a:gs pos="30000">
                      <a:schemeClr val="tx1"/>
                    </a:gs>
                  </a:gsLst>
                  <a:lin ang="5400000" scaled="0"/>
                </a:gradFill>
              </a:rPr>
              <a:t>&lt;Local specialist email/contact&gt;</a:t>
            </a:r>
          </a:p>
          <a:p>
            <a:pPr marL="342900" indent="-342900">
              <a:lnSpc>
                <a:spcPct val="90000"/>
              </a:lnSpc>
              <a:spcAft>
                <a:spcPts val="600"/>
              </a:spcAft>
              <a:buFont typeface="Arial" panose="020B0604020202020204" pitchFamily="34" charset="0"/>
              <a:buChar char="•"/>
            </a:pPr>
            <a:endParaRPr lang="en-GB" sz="2400" dirty="0">
              <a:gradFill>
                <a:gsLst>
                  <a:gs pos="2917">
                    <a:schemeClr val="tx1"/>
                  </a:gs>
                  <a:gs pos="30000">
                    <a:schemeClr val="tx1"/>
                  </a:gs>
                </a:gsLst>
                <a:lin ang="5400000" scaled="0"/>
              </a:gradFill>
            </a:endParaRPr>
          </a:p>
          <a:p>
            <a:pPr marL="342900" indent="-342900">
              <a:lnSpc>
                <a:spcPct val="90000"/>
              </a:lnSpc>
              <a:spcAft>
                <a:spcPts val="600"/>
              </a:spcAft>
              <a:buFont typeface="Arial" panose="020B0604020202020204" pitchFamily="34" charset="0"/>
              <a:buChar char="•"/>
            </a:pPr>
            <a:endParaRPr lang="en-AU"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497685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How can Insight help?</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GB" sz="2400" dirty="0">
                <a:gradFill>
                  <a:gsLst>
                    <a:gs pos="2917">
                      <a:schemeClr val="tx1"/>
                    </a:gs>
                    <a:gs pos="30000">
                      <a:schemeClr val="tx1"/>
                    </a:gs>
                  </a:gsLst>
                  <a:lin ang="5400000" scaled="0"/>
                </a:gradFill>
              </a:rPr>
              <a:t>* Insight to discuss</a:t>
            </a:r>
            <a:endParaRPr lang="en-AU"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98330561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677108"/>
          </a:xfrm>
          <a:prstGeom prst="rect">
            <a:avLst/>
          </a:prstGeom>
        </p:spPr>
        <p:txBody>
          <a:bodyPr wrap="square">
            <a:spAutoFit/>
          </a:bodyPr>
          <a:lstStyle/>
          <a:p>
            <a:r>
              <a:rPr lang="en-AU" sz="2000" b="1" dirty="0"/>
              <a:t>Workshop Content:</a:t>
            </a:r>
          </a:p>
          <a:p>
            <a:pPr>
              <a:lnSpc>
                <a:spcPct val="90000"/>
              </a:lnSpc>
              <a:spcAft>
                <a:spcPts val="600"/>
              </a:spcAft>
            </a:pPr>
            <a:r>
              <a:rPr lang="en-AU" sz="2000" b="1" u="sng" dirty="0"/>
              <a:t>https://aka.ms/workshop-integration-case-study</a:t>
            </a: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84EB295-4046-4D2C-93CB-8D4B93F12D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1879</Words>
  <Application>Microsoft Office PowerPoint</Application>
  <PresentationFormat>Widescreen</PresentationFormat>
  <Paragraphs>389</Paragraphs>
  <Slides>55</Slides>
  <Notes>42</Notes>
  <HiddenSlides>7</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55</vt:i4>
      </vt:variant>
    </vt:vector>
  </HeadingPairs>
  <TitlesOfParts>
    <vt:vector size="70"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What about Azure Integration Services?...</vt:lpstr>
      <vt:lpstr>Some reference architectures</vt:lpstr>
      <vt:lpstr>Some reference architectures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solution cont. </vt:lpstr>
      <vt:lpstr>One solution cont. </vt:lpstr>
      <vt:lpstr>One solution cont. </vt:lpstr>
      <vt:lpstr>Employee/payroll pattern implemented – claim check</vt:lpstr>
      <vt:lpstr>Employee/payroll pattern implemented – message/event router</vt:lpstr>
      <vt:lpstr>One solution cont. </vt:lpstr>
      <vt:lpstr>One solution cont. </vt:lpstr>
      <vt:lpstr>Legacy payroll pattern implemented – mapper</vt:lpstr>
      <vt:lpstr>One solution cont. </vt:lpstr>
      <vt:lpstr>One tech choice </vt:lpstr>
      <vt:lpstr>API Management</vt:lpstr>
      <vt:lpstr>Security </vt:lpstr>
      <vt:lpstr>One tech choice </vt:lpstr>
      <vt:lpstr>Questions?...</vt:lpstr>
      <vt:lpstr>Your case study</vt:lpstr>
      <vt:lpstr>Your integration asset register – 15 minutes</vt:lpstr>
      <vt:lpstr>Your integration asset register cont.</vt:lpstr>
      <vt:lpstr>Your integration asset register cont.</vt:lpstr>
      <vt:lpstr>Your logical design – 60 minutes (optionalish)</vt:lpstr>
      <vt:lpstr>Your technical architecture</vt:lpstr>
      <vt:lpstr>How can Microsoft help?</vt:lpstr>
      <vt:lpstr>How can Insight help?</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2020-03-11T06:05:31Z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